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EB Garamon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wling W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DAE9DE-150D-42BB-8AD2-9AC9E5589A00}">
  <a:tblStyle styleId="{72DAE9DE-150D-42BB-8AD2-9AC9E5589A0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5397380-5752-4273-B4CE-9A5B1F5E3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EBGaramond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21T15:00:31.282">
    <p:pos x="4975" y="950"/>
    <p:text>1. QP usually deposit into multiple neighboring channels
2. first stage only used UV template for OF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e29ea62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e29ea62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de74c9f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de74c9f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de74c9f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de74c9f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e1a5ac8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e1a5ac8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e1a5ac8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e1a5ac8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e1a5ac8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e1a5ac8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c3f7536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c3f7536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75cda82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75cda82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75cda82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75cda82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e29ea62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e29ea62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d71eedd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d71eedd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d71eeddf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d71eeddf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d71eeddf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d71eeddf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d71eeddf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d71eeddf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1f8522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01f8522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1f8522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01f8522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01f8522c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01f8522c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d71eedd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d71eedd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5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Relationship Id="rId6" Type="http://schemas.openxmlformats.org/officeDocument/2006/relationships/hyperlink" Target="https://delight.kit.edu/" TargetMode="External"/><Relationship Id="rId7" Type="http://schemas.openxmlformats.org/officeDocument/2006/relationships/hyperlink" Target="https://delight.kit.edu/" TargetMode="External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41.png"/><Relationship Id="rId9" Type="http://schemas.openxmlformats.org/officeDocument/2006/relationships/image" Target="../media/image39.png"/><Relationship Id="rId5" Type="http://schemas.openxmlformats.org/officeDocument/2006/relationships/image" Target="../media/image54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53.png"/><Relationship Id="rId7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Relationship Id="rId5" Type="http://schemas.openxmlformats.org/officeDocument/2006/relationships/image" Target="../media/image10.png"/><Relationship Id="rId6" Type="http://schemas.openxmlformats.org/officeDocument/2006/relationships/image" Target="../media/image68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825450"/>
            <a:ext cx="8520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EB Garamond"/>
                <a:ea typeface="EB Garamond"/>
                <a:cs typeface="EB Garamond"/>
                <a:sym typeface="EB Garamond"/>
              </a:rPr>
              <a:t>A short intro to</a:t>
            </a:r>
            <a:endParaRPr sz="5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776100" y="4044750"/>
            <a:ext cx="379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dwong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 29, 2025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pages, est. 17 mins</a:t>
            </a:r>
            <a:endParaRPr/>
          </a:p>
        </p:txBody>
      </p:sp>
      <p:pic>
        <p:nvPicPr>
          <p:cNvPr id="56" name="Google Shape;56;p13" title="delight_logo_bl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00" y="3193126"/>
            <a:ext cx="2018724" cy="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Screenshot 2025-04-18 at 10.48.3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3875"/>
            <a:ext cx="9143999" cy="20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Dive into the cell_2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LAMCAL_0: MMC based Superconducting phonon collector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175" y="2"/>
            <a:ext cx="1557151" cy="7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Screenshot 2025-04-22 at 5.05.3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92325"/>
            <a:ext cx="4572000" cy="1676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693250" y="167650"/>
            <a:ext cx="1893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Sponsored by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2" title="Screenshot 2025-04-23 at 3.35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475" y="854712"/>
            <a:ext cx="3624827" cy="15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4566200" y="3192325"/>
            <a:ext cx="45720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While effective at preventing phonon back-emission, phonon collectors add significant heat capacity due to conduction electrons, degrading energy resolution—especially as surface coverage increases.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DELight wafer calorimeters will use superconducting aluminum phonon collectors instead of normal-conducting Au structures, under </a:t>
            </a:r>
            <a:r>
              <a:rPr lang="en" sz="1000">
                <a:solidFill>
                  <a:srgbClr val="0BADCB"/>
                </a:solidFill>
              </a:rPr>
              <a:t>Tc = 1.2 K, the heat capacity of the phonon collectors will be exponentially suppressed and can in fact be neglected</a:t>
            </a:r>
            <a:endParaRPr sz="1000">
              <a:solidFill>
                <a:srgbClr val="0BADC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8" name="Google Shape;168;p22" title="Abbildung3_englisch_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425" y="1158775"/>
            <a:ext cx="2635049" cy="186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58775"/>
            <a:ext cx="2860424" cy="163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 title="Screenshot 2025-04-29 at 11.28.58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3250" y="2571750"/>
            <a:ext cx="31357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7416850" y="2722500"/>
            <a:ext cx="385200" cy="27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Dive into the cell_3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LAMCAL_1: 2-stage dc-SQUID readout, multiplexing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325" y="15"/>
            <a:ext cx="1557151" cy="7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5693250" y="167638"/>
            <a:ext cx="1893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Sponsored</a:t>
            </a:r>
            <a:r>
              <a:rPr b="1" lang="en" sz="1800">
                <a:solidFill>
                  <a:schemeClr val="dk1"/>
                </a:solidFill>
              </a:rPr>
              <a:t> by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3" title="Screenshot 2025-04-28 at 1.35.2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9300"/>
            <a:ext cx="4619101" cy="2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619100" y="4521200"/>
            <a:ext cx="4492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Simultaneous MMC readout using a tailored µMUX based readout system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Richter, D.; Wegner, M.; Ahrens, F.; Enss, C.; Karcher, N.; u. a.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2023. IEEE Transactions on Applied Superconductivity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4619100" y="1128550"/>
            <a:ext cx="4524900" cy="3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First-stage SQUIDs to be connected with the wafer calorimeter pickup coils, amplifier dc-SQUID arrays for boosting the first-stage SQUID output signals, the entire SQUID wiring.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Large volume batch fabrication will take place at </a:t>
            </a:r>
            <a:r>
              <a:rPr lang="en">
                <a:solidFill>
                  <a:srgbClr val="0BADCB"/>
                </a:solidFill>
              </a:rPr>
              <a:t>Competence Center for High-resolution Superconducting Sensors (Joint effort: IPE, IMS, KIP)</a:t>
            </a:r>
            <a:endParaRPr>
              <a:solidFill>
                <a:srgbClr val="0BADC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 phase-II of DELight the number of calorimeters will significantly increase, number of wires feed through this capillary must be restricted. We will work out a concept for a cryogenic SQUID multiplexer that allows reading out tens to hundreds sub-detectors with a single pair of coaxial cables.</a:t>
            </a:r>
            <a:endParaRPr>
              <a:solidFill>
                <a:srgbClr val="0BADCB"/>
              </a:solidFill>
            </a:endParaRPr>
          </a:p>
        </p:txBody>
      </p:sp>
      <p:pic>
        <p:nvPicPr>
          <p:cNvPr id="183" name="Google Shape;183;p23" title="Screenshot 2025-04-29 at 12.20.03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38475"/>
            <a:ext cx="4619098" cy="197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Dive into the cell_4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Low </a:t>
            </a:r>
            <a:r>
              <a:rPr lang="en" sz="2244">
                <a:solidFill>
                  <a:schemeClr val="dk2"/>
                </a:solidFill>
              </a:rPr>
              <a:t>background</a:t>
            </a:r>
            <a:r>
              <a:rPr lang="en" sz="2244">
                <a:solidFill>
                  <a:schemeClr val="dk2"/>
                </a:solidFill>
              </a:rPr>
              <a:t> environment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50" y="2090650"/>
            <a:ext cx="8520599" cy="305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 title="Vda_Delight_Gemse_2dewars_alpha_round_v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50" y="3614013"/>
            <a:ext cx="3097406" cy="152948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75950" y="857250"/>
            <a:ext cx="74439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</a:rPr>
              <a:t>Vue-des-Alpes underground laboratory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Shallow underground lab close to Neuchâtel, Switzerland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Rock overburden of 620 m.w.e. ⇒ </a:t>
            </a:r>
            <a:r>
              <a:rPr lang="en" sz="1000">
                <a:solidFill>
                  <a:srgbClr val="FF00FF"/>
                </a:solidFill>
              </a:rPr>
              <a:t>muon flux reduced by 1/2000</a:t>
            </a:r>
            <a:endParaRPr sz="1000">
              <a:solidFill>
                <a:srgbClr val="FF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Gamma and radon background measurements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Operated by </a:t>
            </a:r>
            <a:r>
              <a:rPr lang="en" sz="1000">
                <a:solidFill>
                  <a:srgbClr val="0000FF"/>
                </a:solidFill>
              </a:rPr>
              <a:t>University of Freiburg</a:t>
            </a:r>
            <a:r>
              <a:rPr lang="en" sz="1000">
                <a:solidFill>
                  <a:schemeClr val="dk1"/>
                </a:solidFill>
              </a:rPr>
              <a:t> (hosting GeMSE gamma spectrometer)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4" title="Screenshot 2025-04-23 at 11.53.3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121" y="0"/>
            <a:ext cx="4351881" cy="20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Software: Simulation and Reconstruction_0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Simu software and Reco pipeline</a:t>
            </a:r>
            <a:endParaRPr/>
          </a:p>
        </p:txBody>
      </p:sp>
      <p:pic>
        <p:nvPicPr>
          <p:cNvPr id="199" name="Google Shape;199;p25" title="Screenshot 2025-04-22 at 9.52.4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950"/>
            <a:ext cx="6518252" cy="23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532" y="3187644"/>
            <a:ext cx="1379803" cy="147558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37476" y="2946145"/>
            <a:ext cx="2733900" cy="1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b="1" lang="en" sz="1200">
                <a:solidFill>
                  <a:schemeClr val="dk1"/>
                </a:solidFill>
              </a:rPr>
              <a:t>TraceSimulator</a:t>
            </a:r>
            <a:r>
              <a:rPr lang="en" sz="1200">
                <a:solidFill>
                  <a:schemeClr val="dk1"/>
                </a:solidFill>
              </a:rPr>
              <a:t> is configured based on the geometry of the proposed test cell, accounting for nuclear and electron recoil.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With ongoing study on the secondary effects, such as the Migdal effect and Bremsstrahlung.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435044" y="3221109"/>
            <a:ext cx="2083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Diffusion model for generating simulation data at R&amp;D stage(ICL)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5" title="Screenshot 2025-04-24 at 11.04.4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0803" y="836429"/>
            <a:ext cx="2817390" cy="133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6518338" y="2634325"/>
            <a:ext cx="2538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Helix is a data processing software for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DELight</a:t>
            </a:r>
            <a:r>
              <a:rPr lang="en" sz="1200">
                <a:solidFill>
                  <a:schemeClr val="dk1"/>
                </a:solidFill>
              </a:rPr>
              <a:t> and MMC R&amp;D projects, developed based on the Xenon-based dual phase TPC analysis software </a:t>
            </a:r>
            <a:r>
              <a:rPr b="1" lang="en" sz="1200">
                <a:solidFill>
                  <a:schemeClr val="dk1"/>
                </a:solidFill>
              </a:rPr>
              <a:t>strax </a:t>
            </a:r>
            <a:endParaRPr b="1" sz="1900">
              <a:solidFill>
                <a:schemeClr val="dk2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6555734" y="907061"/>
            <a:ext cx="2537933" cy="1389859"/>
            <a:chOff x="514350" y="448100"/>
            <a:chExt cx="7973400" cy="3967625"/>
          </a:xfrm>
        </p:grpSpPr>
        <p:pic>
          <p:nvPicPr>
            <p:cNvPr id="207" name="Google Shape;207;p25"/>
            <p:cNvPicPr preferRelativeResize="0"/>
            <p:nvPr/>
          </p:nvPicPr>
          <p:blipFill rotWithShape="1">
            <a:blip r:embed="rId8">
              <a:alphaModFix/>
            </a:blip>
            <a:srcRect b="0" l="0" r="0" t="950"/>
            <a:stretch/>
          </p:blipFill>
          <p:spPr>
            <a:xfrm>
              <a:off x="656275" y="631175"/>
              <a:ext cx="7831448" cy="3784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5"/>
            <p:cNvSpPr/>
            <p:nvPr/>
          </p:nvSpPr>
          <p:spPr>
            <a:xfrm>
              <a:off x="514350" y="448100"/>
              <a:ext cx="2676300" cy="54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5189550" y="517825"/>
              <a:ext cx="3298200" cy="22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" name="Google Shape;210;p25"/>
            <p:cNvCxnSpPr/>
            <p:nvPr/>
          </p:nvCxnSpPr>
          <p:spPr>
            <a:xfrm>
              <a:off x="3007650" y="2017300"/>
              <a:ext cx="871800" cy="2004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1" name="Google Shape;211;p25"/>
            <p:cNvCxnSpPr/>
            <p:nvPr/>
          </p:nvCxnSpPr>
          <p:spPr>
            <a:xfrm flipH="1" rot="10800000">
              <a:off x="2615350" y="2571675"/>
              <a:ext cx="1264200" cy="7620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2" name="Google Shape;212;p25"/>
            <p:cNvCxnSpPr/>
            <p:nvPr/>
          </p:nvCxnSpPr>
          <p:spPr>
            <a:xfrm flipH="1" rot="10800000">
              <a:off x="4618175" y="2694536"/>
              <a:ext cx="3900" cy="3918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3" name="Google Shape;213;p25"/>
            <p:cNvCxnSpPr/>
            <p:nvPr/>
          </p:nvCxnSpPr>
          <p:spPr>
            <a:xfrm flipH="1">
              <a:off x="5370000" y="2043450"/>
              <a:ext cx="366300" cy="1743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4" name="Google Shape;214;p25"/>
            <p:cNvCxnSpPr/>
            <p:nvPr/>
          </p:nvCxnSpPr>
          <p:spPr>
            <a:xfrm rot="10800000">
              <a:off x="7614725" y="2977425"/>
              <a:ext cx="240000" cy="27780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Software: Simulation and Reconstruction_1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Energy and position reconstruction</a:t>
            </a:r>
            <a:endParaRPr/>
          </a:p>
        </p:txBody>
      </p:sp>
      <p:pic>
        <p:nvPicPr>
          <p:cNvPr id="220" name="Google Shape;220;p26" title="Screenshot 2025-04-22 at 11.51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75" y="749425"/>
            <a:ext cx="2253925" cy="21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7107575" y="3027500"/>
            <a:ext cx="20367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Position reconstruction(ICL):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Transformer-based position reconstruction, takes in waveform per channel and correlates it with other channels.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Currently able to </a:t>
            </a:r>
            <a:r>
              <a:rPr lang="en" sz="900">
                <a:solidFill>
                  <a:schemeClr val="dk1"/>
                </a:solidFill>
              </a:rPr>
              <a:t>reconstruct</a:t>
            </a:r>
            <a:r>
              <a:rPr lang="en" sz="900">
                <a:solidFill>
                  <a:schemeClr val="dk1"/>
                </a:solidFill>
              </a:rPr>
              <a:t> the z coordinate of the recoil </a:t>
            </a:r>
            <a:r>
              <a:rPr lang="en" sz="900">
                <a:solidFill>
                  <a:schemeClr val="dk1"/>
                </a:solidFill>
              </a:rPr>
              <a:t>event</a:t>
            </a:r>
            <a:r>
              <a:rPr lang="en" sz="900">
                <a:solidFill>
                  <a:schemeClr val="dk1"/>
                </a:solidFill>
              </a:rPr>
              <a:t>.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6" title="Screenshot 2025-04-23 at 1.46.1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25" y="835500"/>
            <a:ext cx="4377998" cy="29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 title="Screenshot 2025-04-23 at 1.41.2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211" y="673213"/>
            <a:ext cx="1838932" cy="12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5750" y="1822476"/>
            <a:ext cx="2384900" cy="88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750" y="2702500"/>
            <a:ext cx="2384900" cy="86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 title="Screenshot 2025-04-23 at 1.51.17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5125" y="4219325"/>
            <a:ext cx="2443499" cy="38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 title="Screenshot 2025-04-23 at 1.51.30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" y="4609325"/>
            <a:ext cx="2292503" cy="5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 title="Screenshot 2025-04-23 at 1.52.00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74550" y="3955775"/>
            <a:ext cx="1315225" cy="4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 title="chi2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6126" y="3775650"/>
            <a:ext cx="2138423" cy="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2354725" y="4606350"/>
            <a:ext cx="6165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8761D"/>
                </a:solidFill>
              </a:rPr>
              <a:t>MMCs have achieved a world-leading energy resolution of ∆E</a:t>
            </a:r>
            <a:r>
              <a:rPr lang="en" sz="800">
                <a:solidFill>
                  <a:srgbClr val="38761D"/>
                </a:solidFill>
              </a:rPr>
              <a:t>FWHM </a:t>
            </a:r>
            <a:r>
              <a:rPr lang="en" sz="1000">
                <a:solidFill>
                  <a:srgbClr val="38761D"/>
                </a:solidFill>
              </a:rPr>
              <a:t>= 1.25 eV for 5.9 keV photons </a:t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014975" y="3718025"/>
            <a:ext cx="2923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Approximating energy reconstruction with a non-linear response of MMC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Software: Simulation and Reconstruction_2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</a:t>
            </a:r>
            <a:r>
              <a:rPr b="1" lang="en" sz="2244">
                <a:solidFill>
                  <a:schemeClr val="dk2"/>
                </a:solidFill>
              </a:rPr>
              <a:t>OF</a:t>
            </a:r>
            <a:r>
              <a:rPr lang="en" sz="2244">
                <a:solidFill>
                  <a:schemeClr val="dk2"/>
                </a:solidFill>
              </a:rPr>
              <a:t> trigger_0</a:t>
            </a:r>
            <a:endParaRPr/>
          </a:p>
        </p:txBody>
      </p:sp>
      <p:pic>
        <p:nvPicPr>
          <p:cNvPr id="238" name="Google Shape;238;p27" title="Screenshot 2025-04-10 at 5.07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3575"/>
            <a:ext cx="5837972" cy="2260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7" title="Screenshot 2025-04-23 at 1.45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478" y="835500"/>
            <a:ext cx="2433700" cy="14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454875" y="4426200"/>
            <a:ext cx="5047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Expect to achieve moderate threshold of about 20 eV, as planned during phase-I of DELight, a DM-nucleon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scattering cross section of &lt; 1e-39 cm^2</a:t>
            </a:r>
            <a:r>
              <a:rPr lang="en" sz="6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at 200 MeV can be probed.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2" name="Google Shape;242;p27" title="chi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835500"/>
            <a:ext cx="3559675" cy="1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5837975" y="4663225"/>
            <a:ext cx="2924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Kurinsky, Noah Alexander. "The Low-Mass Limit: Dark Matter Detectors with eV-Scale Energy Resolution." , Jan. 2018.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4" name="Google Shape;244;p27" title="Screenshot 2025-04-23 at 2.23.2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6174" y="526725"/>
            <a:ext cx="2924401" cy="378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Software: Simulation and Reconstruction_3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</a:t>
            </a:r>
            <a:r>
              <a:rPr b="1" lang="en" sz="2244">
                <a:solidFill>
                  <a:schemeClr val="dk2"/>
                </a:solidFill>
              </a:rPr>
              <a:t>OF</a:t>
            </a:r>
            <a:r>
              <a:rPr lang="en" sz="2244">
                <a:solidFill>
                  <a:schemeClr val="dk2"/>
                </a:solidFill>
              </a:rPr>
              <a:t> trigger_1: Noise study for trigger threshold</a:t>
            </a:r>
            <a:endParaRPr/>
          </a:p>
        </p:txBody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325"/>
            <a:ext cx="3553801" cy="21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 title="Screenshot 2025-05-23 at 1.14.1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550" y="835501"/>
            <a:ext cx="4787201" cy="318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" name="Google Shape;253;p28"/>
          <p:cNvGraphicFramePr/>
          <p:nvPr/>
        </p:nvGraphicFramePr>
        <p:xfrm>
          <a:off x="3836550" y="414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{A5397380-5752-4273-B4CE-9A5B1F5E3145}</a:tableStyleId>
              </a:tblPr>
              <a:tblGrid>
                <a:gridCol w="756275"/>
                <a:gridCol w="756275"/>
                <a:gridCol w="756275"/>
                <a:gridCol w="756275"/>
                <a:gridCol w="756275"/>
                <a:gridCol w="756275"/>
              </a:tblGrid>
              <a:tr h="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--- Processing white noise ---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OF Amplitude: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Mean: -0.0019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Std:   0.1178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Min:  -0.3489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Max:   0.3590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--- Processing pink noise ---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OF Amplitude: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Mean:  0.0024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Std:   2.5090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Min:  -8.9976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Max:   8.9004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--- Processing brownian noise ---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OF Amplitude: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Mean:  0.0005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Std:   0.4940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Min:  -1.7999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Max:   1.6429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--- Processing blue noise ---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OF Amplitude: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Mean: -0.0000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Std:   0.0016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Min:  -0.0043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Max:   0.0039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--- Processing violet noise ---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OF Amplitude: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Mean:  0.0000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Std:   0.0000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Min:  -0.0001</a:t>
                      </a:r>
                      <a:endParaRPr sz="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 Max:   0.0001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00FF"/>
                          </a:solidFill>
                        </a:rPr>
                        <a:t>--- Processing from_MMC noise ---</a:t>
                      </a:r>
                      <a:endParaRPr sz="6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00FF"/>
                          </a:solidFill>
                        </a:rPr>
                        <a:t>OF Amplitude:</a:t>
                      </a:r>
                      <a:endParaRPr sz="6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00FF"/>
                          </a:solidFill>
                        </a:rPr>
                        <a:t> Mean: -0.0012</a:t>
                      </a:r>
                      <a:endParaRPr sz="6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0000"/>
                          </a:solidFill>
                        </a:rPr>
                        <a:t>  Std:  0.7674</a:t>
                      </a:r>
                      <a:endParaRPr sz="6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00FF"/>
                          </a:solidFill>
                        </a:rPr>
                        <a:t>  Min:  -3.0326</a:t>
                      </a:r>
                      <a:endParaRPr sz="6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0000FF"/>
                          </a:solidFill>
                        </a:rPr>
                        <a:t>  Max:  2.6602</a:t>
                      </a:r>
                      <a:endParaRPr sz="6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IV. Software: Simulation and Reconstruction_5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OF </a:t>
            </a:r>
            <a:r>
              <a:rPr b="1" lang="en" sz="2244">
                <a:solidFill>
                  <a:schemeClr val="dk2"/>
                </a:solidFill>
              </a:rPr>
              <a:t>trigger</a:t>
            </a:r>
            <a:r>
              <a:rPr lang="en" sz="2244">
                <a:solidFill>
                  <a:schemeClr val="dk2"/>
                </a:solidFill>
              </a:rPr>
              <a:t>_3: Individual channel trigger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825" y="785750"/>
            <a:ext cx="3949925" cy="235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85750"/>
            <a:ext cx="3920834" cy="23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 title="ChatGPT Image May 12, 2025, 03_09_32 PM.png"/>
          <p:cNvPicPr preferRelativeResize="0"/>
          <p:nvPr/>
        </p:nvPicPr>
        <p:blipFill rotWithShape="1">
          <a:blip r:embed="rId6">
            <a:alphaModFix/>
          </a:blip>
          <a:srcRect b="32555" l="0" r="0" t="0"/>
          <a:stretch/>
        </p:blipFill>
        <p:spPr>
          <a:xfrm>
            <a:off x="7897875" y="1508775"/>
            <a:ext cx="1200901" cy="121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/>
          <p:nvPr/>
        </p:nvSpPr>
        <p:spPr>
          <a:xfrm>
            <a:off x="7909575" y="785750"/>
            <a:ext cx="1177500" cy="541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Why ER performance better than NR?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64" name="Google Shape;264;p29" title="Screenshot 2025-04-22 at 12.10.02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65237"/>
            <a:ext cx="4074651" cy="10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465300" y="4619875"/>
            <a:ext cx="467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A. Zaytsev. Light Dark Matter Searches and Modeling of Charge Propagation Effects in SuperCDMS Cryogenic Silicon R&amp;D Detectors with eV-Scale Sensitivity. Karlsruhe Institute of Technology, 2023.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0" y="3231175"/>
            <a:ext cx="91440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Instead of a rolling approach, we have implemented a sliding optimum filter (OF) trigger, which better suits our signal characteristics by focusing on the leading edge of the pulse and avoiding interference from the long quasiparticle tail.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0" y="0"/>
            <a:ext cx="85206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IV. Software: Simulation and Reconstruction_6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OF </a:t>
            </a:r>
            <a:r>
              <a:rPr b="1" lang="en" sz="2244">
                <a:solidFill>
                  <a:schemeClr val="dk2"/>
                </a:solidFill>
              </a:rPr>
              <a:t>trigger</a:t>
            </a:r>
            <a:r>
              <a:rPr lang="en" sz="2244">
                <a:solidFill>
                  <a:schemeClr val="dk2"/>
                </a:solidFill>
              </a:rPr>
              <a:t>_4: Joint+sum channel mixed trigger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3379110" y="1088726"/>
            <a:ext cx="131400" cy="448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3343676" y="1589591"/>
            <a:ext cx="166500" cy="241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3639175" y="1138175"/>
            <a:ext cx="177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Joint channel sliding OF trigger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639175" y="2571750"/>
            <a:ext cx="1779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Sum &amp; Individual sliding OF trigger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675" y="474300"/>
            <a:ext cx="2587038" cy="1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00" y="1714471"/>
            <a:ext cx="1717851" cy="92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35500"/>
            <a:ext cx="3379111" cy="35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5169150" y="1734750"/>
            <a:ext cx="37218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b="1" lang="en" sz="1200">
                <a:solidFill>
                  <a:schemeClr val="dk1"/>
                </a:solidFill>
              </a:rPr>
              <a:t>vacuum channel</a:t>
            </a:r>
            <a:r>
              <a:rPr lang="en" sz="1200">
                <a:solidFill>
                  <a:schemeClr val="dk1"/>
                </a:solidFill>
              </a:rPr>
              <a:t> is optimized for phonon detection, where signals are typically shared across multiple channels with varying arrival times due to propagation delays. This pattern aids in reconstructing event position and energy.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b="1" lang="en" sz="1200">
                <a:solidFill>
                  <a:schemeClr val="dk1"/>
                </a:solidFill>
              </a:rPr>
              <a:t>submerged channel</a:t>
            </a:r>
            <a:r>
              <a:rPr lang="en" sz="1200">
                <a:solidFill>
                  <a:schemeClr val="dk1"/>
                </a:solidFill>
              </a:rPr>
              <a:t> is designed for UV scintillation light collection. These signals arise from prompt singlet decays and exhibit consistent timing across channels for a given recoil event, enabling precise timing and event identification.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Our first-stage results demonstrating improved sensitivity compared to individual channel triggering, pushing the limit  to 20 eV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0" y="4391950"/>
            <a:ext cx="4492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Chang, C.L., et al. "First Limits on Light Dark Matter Interactions in a Low Threshold Two Channel Athermal Phonon Detector from the TESSERACT Collaboration." TESSERACT Collaboration, Mar 2025.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500" y="3152275"/>
            <a:ext cx="1779599" cy="8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725" y="0"/>
            <a:ext cx="2823276" cy="18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726" y="2166452"/>
            <a:ext cx="2291896" cy="289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644" y="1881050"/>
            <a:ext cx="1036301" cy="13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 title="Screenshot 2025-04-23 at 2.59.12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0175" y="3655850"/>
            <a:ext cx="2799652" cy="145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150" y="1232150"/>
            <a:ext cx="2036625" cy="16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>
            <p:ph type="title"/>
          </p:nvPr>
        </p:nvSpPr>
        <p:spPr>
          <a:xfrm>
            <a:off x="0" y="0"/>
            <a:ext cx="63207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VI. </a:t>
            </a:r>
            <a:r>
              <a:rPr lang="en"/>
              <a:t>Exciting and robust work is underway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—stay tuned!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What is </a:t>
            </a:r>
            <a:r>
              <a:rPr lang="en">
                <a:solidFill>
                  <a:srgbClr val="0BADCB"/>
                </a:solidFill>
              </a:rPr>
              <a:t>DE</a:t>
            </a:r>
            <a:r>
              <a:rPr lang="en"/>
              <a:t>Light?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32975" y="3041925"/>
            <a:ext cx="8520600" cy="19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50">
                <a:solidFill>
                  <a:srgbClr val="363636"/>
                </a:solidFill>
                <a:highlight>
                  <a:srgbClr val="FFFFFF"/>
                </a:highlight>
              </a:rPr>
              <a:t>DELight is an upcoming </a:t>
            </a:r>
            <a:r>
              <a:rPr lang="en" sz="2250">
                <a:solidFill>
                  <a:srgbClr val="FF9900"/>
                </a:solidFill>
                <a:highlight>
                  <a:srgbClr val="FFFFFF"/>
                </a:highlight>
              </a:rPr>
              <a:t>direct detection</a:t>
            </a:r>
            <a:r>
              <a:rPr lang="en" sz="2250">
                <a:solidFill>
                  <a:srgbClr val="363636"/>
                </a:solidFill>
                <a:highlight>
                  <a:srgbClr val="FFFFFF"/>
                </a:highlight>
              </a:rPr>
              <a:t> dark matter experiment using a </a:t>
            </a:r>
            <a:r>
              <a:rPr lang="en" sz="2250">
                <a:solidFill>
                  <a:srgbClr val="0BADCB"/>
                </a:solidFill>
                <a:highlight>
                  <a:srgbClr val="FFFFFF"/>
                </a:highlight>
              </a:rPr>
              <a:t>novel approach</a:t>
            </a:r>
            <a:r>
              <a:rPr lang="en" sz="2250">
                <a:solidFill>
                  <a:srgbClr val="363636"/>
                </a:solidFill>
                <a:highlight>
                  <a:srgbClr val="FFFFFF"/>
                </a:highlight>
              </a:rPr>
              <a:t> to probe the thus far uncharted </a:t>
            </a:r>
            <a:r>
              <a:rPr lang="en" sz="2250">
                <a:solidFill>
                  <a:srgbClr val="6FA8DC"/>
                </a:solidFill>
                <a:highlight>
                  <a:srgbClr val="FFFFFF"/>
                </a:highlight>
              </a:rPr>
              <a:t>l</a:t>
            </a:r>
            <a:r>
              <a:rPr lang="en" sz="2250">
                <a:solidFill>
                  <a:srgbClr val="0BADCB"/>
                </a:solidFill>
                <a:highlight>
                  <a:srgbClr val="FFFFFF"/>
                </a:highlight>
              </a:rPr>
              <a:t>ow mass dark matter</a:t>
            </a:r>
            <a:r>
              <a:rPr lang="en" sz="2250">
                <a:solidFill>
                  <a:srgbClr val="363636"/>
                </a:solidFill>
                <a:highlight>
                  <a:srgbClr val="FFFFFF"/>
                </a:highlight>
              </a:rPr>
              <a:t> parameter space. We will search for interactions of dark matter in </a:t>
            </a:r>
            <a:r>
              <a:rPr lang="en" sz="2250">
                <a:solidFill>
                  <a:srgbClr val="0BADCB"/>
                </a:solidFill>
                <a:highlight>
                  <a:srgbClr val="FFFFFF"/>
                </a:highlight>
              </a:rPr>
              <a:t>superfluid helium</a:t>
            </a:r>
            <a:r>
              <a:rPr lang="en" sz="2250">
                <a:solidFill>
                  <a:srgbClr val="363636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 title="Screenshot 2025-04-24 at 11.08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525" y="46029"/>
            <a:ext cx="4535349" cy="31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965775"/>
            <a:ext cx="2767068" cy="1535436"/>
          </a:xfrm>
          <a:prstGeom prst="cloud">
            <a:avLst/>
          </a:prstGeom>
          <a:noFill/>
          <a:ln cap="flat" cmpd="sng" w="28575">
            <a:solidFill>
              <a:srgbClr val="0BA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Phase space for Light Dark Matter (LDM) 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mostly unexplored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004500" y="412825"/>
            <a:ext cx="2139480" cy="2522448"/>
          </a:xfrm>
          <a:prstGeom prst="cloud">
            <a:avLst/>
          </a:prstGeom>
          <a:noFill/>
          <a:ln cap="flat" cmpd="sng" w="28575">
            <a:solidFill>
              <a:srgbClr val="0BA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Noble liquid dual-phase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phase TPCs constrain phase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space for large WIMP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9" name="Google Shape;69;p14"/>
          <p:cNvSpPr/>
          <p:nvPr/>
        </p:nvSpPr>
        <p:spPr>
          <a:xfrm rot="-1023008">
            <a:off x="2742278" y="912728"/>
            <a:ext cx="1201194" cy="3583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ADCB"/>
          </a:solidFill>
          <a:ln cap="flat" cmpd="sng" w="28575">
            <a:solidFill>
              <a:srgbClr val="0BA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 rot="-10075094">
            <a:off x="5895087" y="815586"/>
            <a:ext cx="1201105" cy="3583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ADCB"/>
          </a:solidFill>
          <a:ln cap="flat" cmpd="sng" w="28575">
            <a:solidFill>
              <a:srgbClr val="0BA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Novel_approach_0: What’s unique?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Events and physics signature</a:t>
            </a:r>
            <a:endParaRPr sz="2244">
              <a:solidFill>
                <a:schemeClr val="dk2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5819308" cy="2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0350"/>
            <a:ext cx="3773350" cy="138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" name="Google Shape;78;p15"/>
          <p:cNvGraphicFramePr/>
          <p:nvPr/>
        </p:nvGraphicFramePr>
        <p:xfrm>
          <a:off x="4114550" y="114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{72DAE9DE-150D-42BB-8AD2-9AC9E5589A00}</a:tableStyleId>
              </a:tblPr>
              <a:tblGrid>
                <a:gridCol w="962850"/>
                <a:gridCol w="962850"/>
                <a:gridCol w="902300"/>
                <a:gridCol w="618225"/>
                <a:gridCol w="1583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Type of Recoil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Example Models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Scattering Type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Target</a:t>
                      </a:r>
                      <a:endParaRPr b="1" sz="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Energy Transfer</a:t>
                      </a:r>
                      <a:endParaRPr b="1" sz="7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0000FF"/>
                          </a:solidFill>
                        </a:rPr>
                        <a:t>Electron Recoil (ER)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0000FF"/>
                          </a:solidFill>
                        </a:rPr>
                        <a:t>Dark photons, ALPs, millicharged particles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Elastic and inelastic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0000FF"/>
                          </a:solidFill>
                        </a:rPr>
                        <a:t>Electron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FF"/>
                          </a:solidFill>
                        </a:rPr>
                        <a:t>Excitation / ionization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0000"/>
                          </a:solidFill>
                        </a:rPr>
                        <a:t>Nuclear Recoil (NR)</a:t>
                      </a:r>
                      <a:endParaRPr b="1" sz="7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FF0000"/>
                          </a:solidFill>
                        </a:rPr>
                        <a:t>Light WIMPs, Asymmetric DM</a:t>
                      </a:r>
                      <a:endParaRPr b="1" sz="7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Elastic (mostly)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0000"/>
                          </a:solidFill>
                        </a:rPr>
                        <a:t>Nucleus</a:t>
                      </a:r>
                      <a:endParaRPr b="1"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Kinetic energy to nucleus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" name="Google Shape;79;p15"/>
          <p:cNvSpPr txBox="1"/>
          <p:nvPr/>
        </p:nvSpPr>
        <p:spPr>
          <a:xfrm>
            <a:off x="6131000" y="2856625"/>
            <a:ext cx="30129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🎯</a:t>
            </a:r>
            <a:r>
              <a:rPr lang="en" sz="1800">
                <a:solidFill>
                  <a:schemeClr val="dk1"/>
                </a:solidFill>
              </a:rPr>
              <a:t>Targets: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Photon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Quasiparticles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LDM refers to the DM with energy &lt; 1GeV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5" title="HeliumFountai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500" y="0"/>
            <a:ext cx="1868405" cy="12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0" y="0"/>
            <a:ext cx="85206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Novel_approach_1: What’s unique?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44">
                <a:solidFill>
                  <a:schemeClr val="dk2"/>
                </a:solidFill>
              </a:rPr>
              <a:t>– Superfluid Helium as detection medium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160900" y="1174500"/>
            <a:ext cx="38082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Light nuclei maximize recoil energy for LDM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Not </a:t>
            </a:r>
            <a:r>
              <a:rPr lang="en" sz="1100">
                <a:solidFill>
                  <a:schemeClr val="dk1"/>
                </a:solidFill>
              </a:rPr>
              <a:t>expensive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Ultra-pure (Impurities freezing out)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Multiple signals (phonon &amp; rotons, photons,excimers)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NR / ER discrimination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Fiducialization possible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Scalability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Overall concept demonstrated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SuperCDMS: Cryogenic germanium (Ge) and silicon (Si) crystals</a:t>
            </a:r>
            <a:endParaRPr sz="99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91">
                <a:solidFill>
                  <a:schemeClr val="dk1"/>
                </a:solidFill>
              </a:rPr>
              <a:t>X</a:t>
            </a:r>
            <a:r>
              <a:rPr lang="en" sz="991">
                <a:solidFill>
                  <a:schemeClr val="dk2"/>
                </a:solidFill>
              </a:rPr>
              <a:t>ENONnT</a:t>
            </a:r>
            <a:r>
              <a:rPr b="1" lang="en" sz="1391">
                <a:solidFill>
                  <a:schemeClr val="dk1"/>
                </a:solidFill>
              </a:rPr>
              <a:t>L</a:t>
            </a:r>
            <a:r>
              <a:rPr lang="en" sz="991">
                <a:solidFill>
                  <a:schemeClr val="dk2"/>
                </a:solidFill>
              </a:rPr>
              <a:t>UX-</a:t>
            </a:r>
            <a:r>
              <a:rPr b="1" lang="en" sz="1391">
                <a:solidFill>
                  <a:schemeClr val="dk1"/>
                </a:solidFill>
              </a:rPr>
              <a:t>Z</a:t>
            </a:r>
            <a:r>
              <a:rPr lang="en" sz="991">
                <a:solidFill>
                  <a:schemeClr val="dk2"/>
                </a:solidFill>
              </a:rPr>
              <a:t>eplin</a:t>
            </a:r>
            <a:r>
              <a:rPr b="1" lang="en" sz="1391">
                <a:solidFill>
                  <a:schemeClr val="dk1"/>
                </a:solidFill>
              </a:rPr>
              <a:t>D</a:t>
            </a:r>
            <a:r>
              <a:rPr lang="en" sz="991">
                <a:solidFill>
                  <a:schemeClr val="dk2"/>
                </a:solidFill>
              </a:rPr>
              <a:t>ARWIN: Xenon</a:t>
            </a:r>
            <a:endParaRPr sz="99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91">
                <a:solidFill>
                  <a:schemeClr val="dk2"/>
                </a:solidFill>
              </a:rPr>
              <a:t>DarkSide, DEAP-3600: Argon</a:t>
            </a:r>
            <a:endParaRPr sz="99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91">
              <a:solidFill>
                <a:schemeClr val="dk2"/>
              </a:solidFill>
            </a:endParaRPr>
          </a:p>
        </p:txBody>
      </p:sp>
      <p:pic>
        <p:nvPicPr>
          <p:cNvPr id="88" name="Google Shape;88;p16" title="Screenshot 2025-04-21 at 11.44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972" y="168197"/>
            <a:ext cx="2342475" cy="9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515800" y="3901325"/>
            <a:ext cx="54534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Helium is very light compared to typical direct detection target elements like Xe, Ar, Ge and Si. Consequently, the energy transfer from the LDM particle to a target nucleus in a scattering event is more efficient and the resulting signals reach higher amplitudes naturally providing sensitivity to lower DM masses.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0" name="Google Shape;90;p16" title="Screenshot 2025-04-22 at 9.58.5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25" y="902100"/>
            <a:ext cx="4968658" cy="21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75" y="3097725"/>
            <a:ext cx="2679289" cy="20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0" y="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Novel_approach_2: What’s unique?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chemeClr val="dk2"/>
                </a:solidFill>
              </a:rPr>
              <a:t>– Overview of DM detector technology</a:t>
            </a:r>
            <a:endParaRPr sz="2222"/>
          </a:p>
        </p:txBody>
      </p:sp>
      <p:pic>
        <p:nvPicPr>
          <p:cNvPr id="98" name="Google Shape;98;p17" title="Screenshot 2025-04-22 at 12.04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" y="1847025"/>
            <a:ext cx="5733219" cy="31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8100" y="770450"/>
            <a:ext cx="91278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Bolometers: SuperCDMS, CRESST and EDELWEISS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Liquid noble gas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" sz="900">
                <a:solidFill>
                  <a:schemeClr val="dk1"/>
                </a:solidFill>
              </a:rPr>
              <a:t>Scintillating Crystals, Ionisation Detectors, Bubble Chambers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900">
                <a:solidFill>
                  <a:schemeClr val="dk1"/>
                </a:solidFill>
              </a:rPr>
              <a:t>Scintillating crystals (like NaI(Tl), CaWO₄) give off light when a particle hits them.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900">
                <a:solidFill>
                  <a:schemeClr val="dk1"/>
                </a:solidFill>
              </a:rPr>
              <a:t>Ionization detectors measure charge directly from interactions.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lphaLcPeriod"/>
            </a:pPr>
            <a:r>
              <a:rPr lang="en" sz="900">
                <a:solidFill>
                  <a:schemeClr val="dk1"/>
                </a:solidFill>
              </a:rPr>
              <a:t>Bubble chambers show a visible bubble trail when particles interact in a superheated liquid.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01" name="Google Shape;101;p17" title="Screenshot 2025-04-25 at 2.34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725" y="0"/>
            <a:ext cx="3191942" cy="16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825" y="2356475"/>
            <a:ext cx="2486193" cy="2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153975" y="4717975"/>
            <a:ext cx="116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TPC at LZ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074275" y="1737825"/>
            <a:ext cx="29973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Bolometer at SuperCDMS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 rot="-2400648">
            <a:off x="2203574" y="1197498"/>
            <a:ext cx="1190328" cy="3248102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0" y="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Novel_approach_3: What’s unique?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chemeClr val="dk2"/>
                </a:solidFill>
              </a:rPr>
              <a:t>– MMC in a nutshell</a:t>
            </a:r>
            <a:endParaRPr sz="2222"/>
          </a:p>
        </p:txBody>
      </p:sp>
      <p:pic>
        <p:nvPicPr>
          <p:cNvPr id="111" name="Google Shape;111;p18" title="Screenshot 2025-04-22 at 11.15.0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888125"/>
            <a:ext cx="4317713" cy="1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356775" y="3136025"/>
            <a:ext cx="47874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 have reached ΔE</a:t>
            </a:r>
            <a:r>
              <a:rPr lang="en" sz="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FWHM</a:t>
            </a: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= 1.25 eV at 5.9 keV (Fe-55 lines), which is the current world record.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low noise ( ε = 50 .. 300 ħ )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 bandwidth / slew rate (MHz )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low power dissipation on detector SQUID chip (nW )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●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signal amplification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 title="Screenshot 2025-04-28 at 10.48.1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268" y="2891900"/>
            <a:ext cx="1766703" cy="22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4651575" y="4663225"/>
            <a:ext cx="4492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Physics and Applications of Metallic Magnetic Calorimeters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S. Kempf, A. Fleischmann, L. Gastaldo, C. Enss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DOI: 10.1007/s10909-018-1891-6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" name="Google Shape;116;p18" title="Screenshot 2025-04-29 at 12.06.59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975" y="525350"/>
            <a:ext cx="4619101" cy="229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 title="Screenshot 2025-04-29 at 11.38.33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80325"/>
            <a:ext cx="2871049" cy="10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0" y="0"/>
            <a:ext cx="85206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Novel_approach_3: What’s unique?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>
                <a:solidFill>
                  <a:schemeClr val="dk2"/>
                </a:solidFill>
              </a:rPr>
              <a:t>– MMC, </a:t>
            </a:r>
            <a:r>
              <a:rPr lang="en" sz="2222">
                <a:solidFill>
                  <a:schemeClr val="dk2"/>
                </a:solidFill>
              </a:rPr>
              <a:t>cross comparison</a:t>
            </a:r>
            <a:endParaRPr sz="2222"/>
          </a:p>
        </p:txBody>
      </p:sp>
      <p:pic>
        <p:nvPicPr>
          <p:cNvPr id="123" name="Google Shape;123;p19" title="Screenshot 2025-04-22 at 11.07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5" y="870675"/>
            <a:ext cx="2336900" cy="27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5" name="Google Shape;125;p19"/>
          <p:cNvGraphicFramePr/>
          <p:nvPr/>
        </p:nvGraphicFramePr>
        <p:xfrm>
          <a:off x="0" y="363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{72DAE9DE-150D-42BB-8AD2-9AC9E5589A00}</a:tableStyleId>
              </a:tblPr>
              <a:tblGrid>
                <a:gridCol w="596850"/>
                <a:gridCol w="2144475"/>
                <a:gridCol w="567800"/>
                <a:gridCol w="567800"/>
                <a:gridCol w="2248600"/>
              </a:tblGrid>
              <a:tr h="33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Calorimeter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Sensing Method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Speed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Sensitivity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Typical Use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NTD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Resistance change in doped semiconductor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Slow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Moderate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Large-mass detectors (e.g., dark matter, neutrinos)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TES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Resistance change at superconducting transition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Fast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Very high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Photon, phonon, particle detection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MMC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Magnetization change in magnetic field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Fast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Very high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Precision particle detection, X-rays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19" title="Screenshot 2025-04-28 at 2.17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152" y="813599"/>
            <a:ext cx="6583123" cy="257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904600" y="3441625"/>
            <a:ext cx="32394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88CB"/>
              </a:buClr>
              <a:buSzPts val="1350"/>
              <a:buChar char="●"/>
            </a:pPr>
            <a:r>
              <a:rPr lang="en" sz="1350">
                <a:solidFill>
                  <a:srgbClr val="4B88CB"/>
                </a:solidFill>
              </a:rPr>
              <a:t>Fast </a:t>
            </a:r>
            <a:r>
              <a:rPr lang="en" sz="1350">
                <a:solidFill>
                  <a:srgbClr val="4B88CB"/>
                </a:solidFill>
              </a:rPr>
              <a:t>rise time</a:t>
            </a:r>
            <a:endParaRPr sz="1350">
              <a:solidFill>
                <a:srgbClr val="4B88C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Reduction un-resolved pile-up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88CB"/>
              </a:buClr>
              <a:buSzPts val="1350"/>
              <a:buChar char="●"/>
            </a:pPr>
            <a:r>
              <a:rPr lang="en" sz="1350">
                <a:solidFill>
                  <a:srgbClr val="4B88CB"/>
                </a:solidFill>
              </a:rPr>
              <a:t>Extremely good energy resolution</a:t>
            </a:r>
            <a:endParaRPr sz="1350">
              <a:solidFill>
                <a:srgbClr val="4B88C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Identification of small structures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88CB"/>
              </a:buClr>
              <a:buSzPts val="1350"/>
              <a:buChar char="●"/>
            </a:pPr>
            <a:r>
              <a:rPr lang="en" sz="1350">
                <a:solidFill>
                  <a:srgbClr val="4B88CB"/>
                </a:solidFill>
              </a:rPr>
              <a:t>Excellent linearity</a:t>
            </a:r>
            <a:endParaRPr sz="1350">
              <a:solidFill>
                <a:srgbClr val="4B88C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Precise definition of the energy scale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0" y="0"/>
            <a:ext cx="85206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Dive into the cell_0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Concepts of the test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 title="Cell-and-hexwaf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500"/>
            <a:ext cx="3797975" cy="3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962650" y="1278625"/>
            <a:ext cx="548700" cy="19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5325" y="15"/>
            <a:ext cx="1557151" cy="7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5693250" y="167638"/>
            <a:ext cx="1893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Sponsored by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034700" y="3214550"/>
            <a:ext cx="51093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prevent superfluid helium from creeping up walls and reducing detector sensitivity, DELight uses heated baffles ("film burners") to remove the helium film.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MMC layout uses a hexagonal pattern on the top and bottom for maximum coverage, with rectangular patterns on the sides. The top lid houses a dense vacuum channel for phonon detection(quantum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evaporation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), while the bottom channels are more sparsely arranged.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" name="Google Shape;139;p20" title="Screenshot 2025-04-28 at 1.40.2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0500" y="927776"/>
            <a:ext cx="5303498" cy="188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0" y="0"/>
            <a:ext cx="85206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Dive into the cell_1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" sz="2244">
                <a:solidFill>
                  <a:schemeClr val="dk2"/>
                </a:solidFill>
              </a:rPr>
              <a:t>– Design of the test cell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188" y="3793625"/>
            <a:ext cx="1209349" cy="12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839" y="25"/>
            <a:ext cx="2273110" cy="12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5325" y="15"/>
            <a:ext cx="1557151" cy="7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5693250" y="167638"/>
            <a:ext cx="1893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Sponsored by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501000" y="3793625"/>
            <a:ext cx="56553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Phase I: 10 L pancake shaped cell in shallow lab O(kg*d) exposure 20-30 eV threshold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with total 56 detector channels(19 submerged and 37 vacuum). Going to grow bigger for Phase II.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MMCs in vacuum need to be 4He film-free to detect phonon→ film burner (already tested by HERON)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21" title="delight_scene_2c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43953"/>
            <a:ext cx="4355030" cy="2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title="Screenshot 2025-05-15 at 3.00.57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6200" y="1300550"/>
            <a:ext cx="1924555" cy="186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Screenshot 2025-05-15 at 3.00.47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300550"/>
            <a:ext cx="1991528" cy="189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4868400" y="3170413"/>
            <a:ext cx="2137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Vacuum channels(top)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7006200" y="3170413"/>
            <a:ext cx="2137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Submerged channels(bottoms)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6" name="Google Shape;156;p21" title="Screenshot 2025-05-13 at 1.52.45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9" y="3793624"/>
            <a:ext cx="1314600" cy="13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